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44" r:id="rId1"/>
  </p:sldMasterIdLst>
  <p:notesMasterIdLst>
    <p:notesMasterId r:id="rId10"/>
  </p:notesMasterIdLst>
  <p:sldIdLst>
    <p:sldId id="256" r:id="rId2"/>
    <p:sldId id="335" r:id="rId3"/>
    <p:sldId id="377" r:id="rId4"/>
    <p:sldId id="378" r:id="rId5"/>
    <p:sldId id="379" r:id="rId6"/>
    <p:sldId id="380" r:id="rId7"/>
    <p:sldId id="381" r:id="rId8"/>
    <p:sldId id="35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5DAA0DD-CA63-4319-B945-44A8A8816339}"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4A4CAE77-B8B1-49B7-9986-23DC29B73BCB}" type="datetime1">
              <a:rPr lang="en-US" smtClean="0"/>
              <a:pPr>
                <a:defRPr/>
              </a:pPr>
              <a:t>4/8/2020</a:t>
            </a:fld>
            <a:endParaRPr lang="en-US"/>
          </a:p>
        </p:txBody>
      </p:sp>
      <p:sp>
        <p:nvSpPr>
          <p:cNvPr id="19" name="Footer Placeholder 18"/>
          <p:cNvSpPr>
            <a:spLocks noGrp="1"/>
          </p:cNvSpPr>
          <p:nvPr>
            <p:ph type="ftr" sz="quarter" idx="11"/>
          </p:nvPr>
        </p:nvSpPr>
        <p:spPr/>
        <p:txBody>
          <a:bodyPr/>
          <a:lstStyle/>
          <a:p>
            <a:pPr>
              <a:defRPr/>
            </a:pPr>
            <a:r>
              <a:rPr lang="en-US" smtClean="0"/>
              <a:t>Author:RK</a:t>
            </a:r>
            <a:endParaRPr lang="en-US"/>
          </a:p>
        </p:txBody>
      </p:sp>
      <p:sp>
        <p:nvSpPr>
          <p:cNvPr id="27" name="Slide Number Placeholder 26"/>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4/8/2020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4/8/2020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4/8/2020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4/8/2020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4/8/2020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4/8/2020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4/8/2020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4/8/2020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4/8/2020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4/8/2020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5F7CE51B-D314-4748-A7FB-C6BBF3CC08C9}"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DA77A13B-D29E-4A31-9A3D-BDF778EEE264}" type="datetime1">
              <a:rPr lang="en-US" smtClean="0"/>
              <a:pPr>
                <a:defRPr/>
              </a:pPr>
              <a:t>4/8/2020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smtClean="0"/>
              <a:t>Author:RK</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C30FFA0-8383-48F0-ABBC-CA0378A05A10}"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81000" y="1978025"/>
            <a:ext cx="8458200" cy="1222375"/>
          </a:xfrm>
        </p:spPr>
        <p:txBody>
          <a:bodyPr>
            <a:noAutofit/>
          </a:bodyPr>
          <a:lstStyle/>
          <a:p>
            <a:pPr algn="ctr"/>
            <a:r>
              <a:rPr lang="en-US" sz="3500" b="1" u="sng" dirty="0" smtClean="0">
                <a:solidFill>
                  <a:srgbClr val="FF0000"/>
                </a:solidFill>
              </a:rPr>
              <a:t/>
            </a:r>
            <a:br>
              <a:rPr lang="en-US" sz="3500" b="1"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b="1" u="sng" dirty="0" smtClean="0">
                <a:solidFill>
                  <a:srgbClr val="FF0000"/>
                </a:solidFill>
              </a:rPr>
              <a:t>WELCOME</a:t>
            </a:r>
            <a:r>
              <a:rPr lang="en-US" sz="3500" dirty="0" smtClean="0">
                <a:solidFill>
                  <a:srgbClr val="FF0000"/>
                </a:solidFill>
              </a:rPr>
              <a:t/>
            </a:r>
            <a:br>
              <a:rPr lang="en-US" sz="3500" dirty="0" smtClean="0">
                <a:solidFill>
                  <a:srgbClr val="FF0000"/>
                </a:solidFill>
              </a:rPr>
            </a:br>
            <a:r>
              <a:rPr lang="en-US" sz="3500" b="1" dirty="0" smtClean="0">
                <a:solidFill>
                  <a:schemeClr val="tx1"/>
                </a:solidFill>
              </a:rPr>
              <a:t>Class: </a:t>
            </a:r>
            <a:r>
              <a:rPr lang="en-US" sz="3500" b="1" dirty="0" err="1" smtClean="0">
                <a:solidFill>
                  <a:schemeClr val="tx1"/>
                </a:solidFill>
              </a:rPr>
              <a:t>B.Com</a:t>
            </a:r>
            <a:r>
              <a:rPr lang="en-US" sz="3500" b="1" dirty="0" smtClean="0">
                <a:solidFill>
                  <a:schemeClr val="tx1"/>
                </a:solidFill>
              </a:rPr>
              <a:t> – Part-1 </a:t>
            </a:r>
            <a:br>
              <a:rPr lang="en-US" sz="3500" b="1" dirty="0" smtClean="0">
                <a:solidFill>
                  <a:schemeClr val="tx1"/>
                </a:solidFill>
              </a:rPr>
            </a:br>
            <a:r>
              <a:rPr lang="en-US" sz="3500" b="1" dirty="0" smtClean="0">
                <a:solidFill>
                  <a:schemeClr val="tx1"/>
                </a:solidFill>
              </a:rPr>
              <a:t>Subject: Financial Accounting</a:t>
            </a:r>
            <a:r>
              <a:rPr lang="en-US" sz="3500" dirty="0" smtClean="0"/>
              <a:t/>
            </a:r>
            <a:br>
              <a:rPr lang="en-US" sz="3500" dirty="0" smtClean="0"/>
            </a:br>
            <a:r>
              <a:rPr lang="en-US" sz="3500" b="1" dirty="0" smtClean="0">
                <a:solidFill>
                  <a:schemeClr val="tx2">
                    <a:lumMod val="10000"/>
                  </a:schemeClr>
                </a:solidFill>
              </a:rPr>
              <a:t>TOPIC: </a:t>
            </a:r>
            <a:r>
              <a:rPr lang="en-US" sz="3500" b="1" dirty="0" smtClean="0">
                <a:solidFill>
                  <a:schemeClr val="tx2">
                    <a:lumMod val="10000"/>
                  </a:schemeClr>
                </a:solidFill>
              </a:rPr>
              <a:t>BANK RECONCILIATION STATEMENT</a:t>
            </a:r>
            <a:endParaRPr lang="en-US" sz="3500" dirty="0">
              <a:solidFill>
                <a:schemeClr val="tx2">
                  <a:lumMod val="10000"/>
                </a:schemeClr>
              </a:solidFill>
            </a:endParaRPr>
          </a:p>
        </p:txBody>
      </p:sp>
      <p:sp>
        <p:nvSpPr>
          <p:cNvPr id="6146" name="Subtitle 2"/>
          <p:cNvSpPr>
            <a:spLocks noGrp="1"/>
          </p:cNvSpPr>
          <p:nvPr>
            <p:ph type="subTitle" idx="1"/>
          </p:nvPr>
        </p:nvSpPr>
        <p:spPr>
          <a:xfrm>
            <a:off x="914400" y="3048000"/>
            <a:ext cx="6934200" cy="3200400"/>
          </a:xfrm>
        </p:spPr>
        <p:txBody>
          <a:bodyPr>
            <a:normAutofit/>
          </a:bodyPr>
          <a:lstStyle/>
          <a:p>
            <a:pPr eaLnBrk="1" hangingPunct="1"/>
            <a:endParaRPr lang="en-US" sz="4000" b="1" u="sng" dirty="0" smtClean="0">
              <a:solidFill>
                <a:srgbClr val="FFFF00"/>
              </a:solidFill>
            </a:endParaRPr>
          </a:p>
          <a:p>
            <a:pPr eaLnBrk="1" hangingPunct="1"/>
            <a:r>
              <a:rPr lang="en-US" sz="2700" b="1" u="sng" dirty="0" smtClean="0">
                <a:solidFill>
                  <a:srgbClr val="FFFF00"/>
                </a:solidFill>
              </a:rPr>
              <a:t>Prepared </a:t>
            </a:r>
            <a:r>
              <a:rPr lang="en-US" sz="2700" b="1" u="sng" dirty="0" smtClean="0">
                <a:solidFill>
                  <a:srgbClr val="FFFF00"/>
                </a:solidFill>
              </a:rPr>
              <a:t>By</a:t>
            </a:r>
          </a:p>
          <a:p>
            <a:pPr eaLnBrk="1" hangingPunct="1">
              <a:spcBef>
                <a:spcPts val="200"/>
              </a:spcBef>
            </a:pPr>
            <a:r>
              <a:rPr lang="en-US" sz="2700" b="1" dirty="0" smtClean="0">
                <a:solidFill>
                  <a:srgbClr val="FFFF00"/>
                </a:solidFill>
              </a:rPr>
              <a:t> Dr. SHAHID IQBAL </a:t>
            </a:r>
          </a:p>
          <a:p>
            <a:pPr eaLnBrk="1" hangingPunct="1">
              <a:spcBef>
                <a:spcPts val="200"/>
              </a:spcBef>
            </a:pPr>
            <a:r>
              <a:rPr lang="en-US" sz="1800" b="1" dirty="0" smtClean="0">
                <a:solidFill>
                  <a:srgbClr val="FFFF00"/>
                </a:solidFill>
              </a:rPr>
              <a:t>Guest Faculty</a:t>
            </a:r>
          </a:p>
          <a:p>
            <a:pPr eaLnBrk="1" hangingPunct="1">
              <a:spcBef>
                <a:spcPts val="200"/>
              </a:spcBef>
            </a:pPr>
            <a:r>
              <a:rPr lang="en-US" sz="1800" b="1" dirty="0" smtClean="0">
                <a:solidFill>
                  <a:srgbClr val="FFFF00"/>
                </a:solidFill>
              </a:rPr>
              <a:t>Marwari College, </a:t>
            </a:r>
            <a:r>
              <a:rPr lang="en-US" sz="1800" b="1" dirty="0" err="1" smtClean="0">
                <a:solidFill>
                  <a:srgbClr val="FFFF00"/>
                </a:solidFill>
              </a:rPr>
              <a:t>Darbhanga</a:t>
            </a:r>
            <a:r>
              <a:rPr lang="en-US" sz="1800" b="1" dirty="0" smtClean="0">
                <a:solidFill>
                  <a:srgbClr val="FFFF00"/>
                </a:solidFill>
              </a:rPr>
              <a:t>,</a:t>
            </a:r>
          </a:p>
          <a:p>
            <a:pPr eaLnBrk="1" hangingPunct="1">
              <a:spcBef>
                <a:spcPts val="200"/>
              </a:spcBef>
            </a:pPr>
            <a:r>
              <a:rPr lang="en-US" sz="1800" b="1" dirty="0" smtClean="0">
                <a:solidFill>
                  <a:srgbClr val="FFFF00"/>
                </a:solidFill>
              </a:rPr>
              <a:t>Mobile No. and </a:t>
            </a:r>
            <a:r>
              <a:rPr lang="en-US" sz="1800" b="1" dirty="0" err="1" smtClean="0">
                <a:solidFill>
                  <a:srgbClr val="FFFF00"/>
                </a:solidFill>
              </a:rPr>
              <a:t>Whatsup</a:t>
            </a:r>
            <a:r>
              <a:rPr lang="en-US" sz="1800" b="1" dirty="0" smtClean="0">
                <a:solidFill>
                  <a:srgbClr val="FFFF00"/>
                </a:solidFill>
              </a:rPr>
              <a:t> No. : 7004160257</a:t>
            </a:r>
          </a:p>
          <a:p>
            <a:pPr eaLnBrk="1" hangingPunct="1">
              <a:spcBef>
                <a:spcPts val="200"/>
              </a:spcBef>
            </a:pPr>
            <a:r>
              <a:rPr lang="en-US" sz="1800" b="1" dirty="0" smtClean="0">
                <a:solidFill>
                  <a:srgbClr val="FFFF00"/>
                </a:solidFill>
              </a:rPr>
              <a:t>Email ID: shahidlnmu@gmail.com</a:t>
            </a:r>
          </a:p>
          <a:p>
            <a:pPr eaLnBrk="1" hangingPunct="1">
              <a:spcBef>
                <a:spcPts val="200"/>
              </a:spcBef>
            </a:pPr>
            <a:endParaRPr lang="en-US" sz="2500" b="1" dirty="0" smtClean="0">
              <a:solidFill>
                <a:srgbClr val="FFFF00"/>
              </a:solidFill>
            </a:endParaRPr>
          </a:p>
          <a:p>
            <a:pPr eaLnBrk="1" hangingPunct="1"/>
            <a:endParaRPr lang="en-US" b="1" dirty="0" smtClean="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65234" y="381000"/>
            <a:ext cx="6477000" cy="914400"/>
          </a:xfrm>
        </p:spPr>
        <p:txBody>
          <a:bodyPr>
            <a:noAutofit/>
          </a:bodyPr>
          <a:lstStyle/>
          <a:p>
            <a:r>
              <a:rPr lang="en-US" sz="2800" b="1" dirty="0" smtClean="0">
                <a:solidFill>
                  <a:srgbClr val="FF0000"/>
                </a:solidFill>
              </a:rPr>
              <a:t>BANK RECONCILIATION STATEMENT:-</a:t>
            </a:r>
            <a:endParaRPr lang="en-US" sz="2800" b="1" dirty="0" smtClean="0">
              <a:solidFill>
                <a:srgbClr val="FF0000"/>
              </a:solidFill>
            </a:endParaRPr>
          </a:p>
        </p:txBody>
      </p:sp>
      <p:sp>
        <p:nvSpPr>
          <p:cNvPr id="19462" name="Content Placeholder 6"/>
          <p:cNvSpPr>
            <a:spLocks noGrp="1"/>
          </p:cNvSpPr>
          <p:nvPr>
            <p:ph idx="1"/>
          </p:nvPr>
        </p:nvSpPr>
        <p:spPr>
          <a:xfrm>
            <a:off x="381000" y="990600"/>
            <a:ext cx="8382000" cy="5410200"/>
          </a:xfrm>
        </p:spPr>
        <p:txBody>
          <a:bodyPr>
            <a:noAutofit/>
          </a:bodyPr>
          <a:lstStyle/>
          <a:p>
            <a:pPr algn="just"/>
            <a:endParaRPr lang="en-US" sz="2200" b="1" dirty="0" smtClean="0">
              <a:latin typeface="Times New Roman" pitchFamily="18" charset="0"/>
              <a:cs typeface="Times New Roman" pitchFamily="18" charset="0"/>
            </a:endParaRPr>
          </a:p>
          <a:p>
            <a:pPr algn="just">
              <a:buNone/>
            </a:pPr>
            <a:r>
              <a:rPr lang="en-US" sz="2200"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Meaning of </a:t>
            </a:r>
            <a:r>
              <a:rPr lang="en-US" sz="2200" b="1" dirty="0" smtClean="0">
                <a:latin typeface="Times New Roman" pitchFamily="18" charset="0"/>
                <a:cs typeface="Times New Roman" pitchFamily="18" charset="0"/>
              </a:rPr>
              <a:t>Bank Reconciliation Statement: </a:t>
            </a:r>
            <a:r>
              <a:rPr lang="en-US" sz="2200" b="1" dirty="0" smtClean="0">
                <a:latin typeface="Times New Roman" pitchFamily="18" charset="0"/>
                <a:cs typeface="Times New Roman" pitchFamily="18" charset="0"/>
              </a:rPr>
              <a:t>-</a:t>
            </a:r>
          </a:p>
          <a:p>
            <a:pPr algn="just">
              <a:buNone/>
            </a:pPr>
            <a:r>
              <a:rPr lang="en-US" sz="2200" dirty="0" smtClean="0">
                <a:latin typeface="Times New Roman" pitchFamily="18" charset="0"/>
                <a:cs typeface="Times New Roman" pitchFamily="18" charset="0"/>
              </a:rPr>
              <a:t>	Bank </a:t>
            </a:r>
            <a:r>
              <a:rPr lang="en-US" sz="2200" dirty="0" smtClean="0">
                <a:latin typeface="Times New Roman" pitchFamily="18" charset="0"/>
                <a:cs typeface="Times New Roman" pitchFamily="18" charset="0"/>
              </a:rPr>
              <a:t>Reconciliation Statement is a statement which reconciles the book balance as per Cash Book with the balance as per Bank Pass Book (or Statement), by showing all causes of difference between the two and to take necessary follow-up action</a:t>
            </a:r>
            <a:r>
              <a:rPr lang="en-US" sz="2200" dirty="0" smtClean="0">
                <a:latin typeface="Times New Roman" pitchFamily="18" charset="0"/>
                <a:cs typeface="Times New Roman" pitchFamily="18" charset="0"/>
              </a:rPr>
              <a:t>.</a:t>
            </a:r>
          </a:p>
          <a:p>
            <a:pPr algn="just">
              <a:buNone/>
            </a:pP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Definition: </a:t>
            </a:r>
          </a:p>
          <a:p>
            <a:pPr algn="just">
              <a:buNone/>
            </a:pP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 Bank Reconciliation is a process that explains the difference between the bank balance shown in an organizations bank statement, as supplied by the bank, and the corresponding amount shown in the organizations own [accounting] records at a particular point of time.”(Carl S. Warren</a:t>
            </a:r>
            <a:r>
              <a:rPr lang="en-US" sz="2200" dirty="0" smtClean="0">
                <a:latin typeface="Times New Roman" pitchFamily="18" charset="0"/>
                <a:cs typeface="Times New Roman" pitchFamily="18" charset="0"/>
              </a:rPr>
              <a:t>).</a:t>
            </a:r>
            <a:endParaRPr lang="en-US" sz="2200" b="1" dirty="0" smtClean="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990600"/>
            <a:ext cx="8382000" cy="5410200"/>
          </a:xfrm>
        </p:spPr>
        <p:txBody>
          <a:bodyPr>
            <a:noAutofit/>
          </a:bodyPr>
          <a:lstStyle/>
          <a:p>
            <a:pPr algn="just">
              <a:buNone/>
            </a:pPr>
            <a:r>
              <a:rPr lang="en-US" sz="2200" b="1" dirty="0" smtClean="0">
                <a:latin typeface="Times New Roman" pitchFamily="18" charset="0"/>
                <a:cs typeface="Times New Roman" pitchFamily="18" charset="0"/>
              </a:rPr>
              <a:t>	Bank </a:t>
            </a:r>
            <a:r>
              <a:rPr lang="en-US" sz="2200" b="1" dirty="0" smtClean="0">
                <a:latin typeface="Times New Roman" pitchFamily="18" charset="0"/>
                <a:cs typeface="Times New Roman" pitchFamily="18" charset="0"/>
              </a:rPr>
              <a:t>Pass Book:</a:t>
            </a: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	Bank </a:t>
            </a:r>
            <a:r>
              <a:rPr lang="en-US" sz="2200" dirty="0" smtClean="0">
                <a:latin typeface="Times New Roman" pitchFamily="18" charset="0"/>
                <a:cs typeface="Times New Roman" pitchFamily="18" charset="0"/>
              </a:rPr>
              <a:t>Pass Book (also known as Bank Statement) is merely a copy of the customer’s Account in the books of a bank. The bank usually supplies this statement periodically or when the ledger page is complete or on demand. What is shown on the debit side of the customer’s Cash Book appears on the credit side of customer’s account in the bank’s ledger.</a:t>
            </a:r>
          </a:p>
          <a:p>
            <a:pPr algn="just">
              <a:buNone/>
            </a:pPr>
            <a:r>
              <a:rPr lang="en-US" sz="2200" dirty="0" smtClean="0">
                <a:latin typeface="Times New Roman" pitchFamily="18" charset="0"/>
                <a:cs typeface="Times New Roman" pitchFamily="18" charset="0"/>
              </a:rPr>
              <a:t>	</a:t>
            </a:r>
          </a:p>
          <a:p>
            <a:pPr algn="just">
              <a:buNone/>
            </a:pP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The </a:t>
            </a:r>
            <a:r>
              <a:rPr lang="en-US" sz="2200" dirty="0" smtClean="0">
                <a:latin typeface="Times New Roman" pitchFamily="18" charset="0"/>
                <a:cs typeface="Times New Roman" pitchFamily="18" charset="0"/>
              </a:rPr>
              <a:t>nature of Debit and Credit Balances in Cash Book and Pass Book is summarized as under:</a:t>
            </a:r>
          </a:p>
          <a:p>
            <a:pPr lvl="0" algn="just"/>
            <a:r>
              <a:rPr lang="en-US" sz="2200" b="1" dirty="0" smtClean="0">
                <a:latin typeface="Times New Roman" pitchFamily="18" charset="0"/>
                <a:cs typeface="Times New Roman" pitchFamily="18" charset="0"/>
              </a:rPr>
              <a:t>In </a:t>
            </a:r>
            <a:r>
              <a:rPr lang="en-US" sz="2200" b="1" dirty="0" smtClean="0">
                <a:latin typeface="Times New Roman" pitchFamily="18" charset="0"/>
                <a:cs typeface="Times New Roman" pitchFamily="18" charset="0"/>
              </a:rPr>
              <a:t>case of Cash Book;</a:t>
            </a:r>
            <a:r>
              <a:rPr lang="en-US" sz="2200" dirty="0" smtClean="0">
                <a:latin typeface="Times New Roman" pitchFamily="18" charset="0"/>
                <a:cs typeface="Times New Roman" pitchFamily="18" charset="0"/>
              </a:rPr>
              <a:t> Debit Balances shows it means Favorable balance and Credit Balances shows it means Overdraft.</a:t>
            </a:r>
          </a:p>
          <a:p>
            <a:pPr algn="just"/>
            <a:r>
              <a:rPr lang="en-US" sz="2200" b="1" dirty="0" smtClean="0">
                <a:latin typeface="Times New Roman" pitchFamily="18" charset="0"/>
                <a:cs typeface="Times New Roman" pitchFamily="18" charset="0"/>
              </a:rPr>
              <a:t>In </a:t>
            </a:r>
            <a:r>
              <a:rPr lang="en-US" sz="2200" b="1" dirty="0" smtClean="0">
                <a:latin typeface="Times New Roman" pitchFamily="18" charset="0"/>
                <a:cs typeface="Times New Roman" pitchFamily="18" charset="0"/>
              </a:rPr>
              <a:t>case of Pass Book;</a:t>
            </a:r>
            <a:r>
              <a:rPr lang="en-US" sz="2200" dirty="0" smtClean="0">
                <a:latin typeface="Times New Roman" pitchFamily="18" charset="0"/>
                <a:cs typeface="Times New Roman" pitchFamily="18" charset="0"/>
              </a:rPr>
              <a:t> Debit Balances shows it means Overdraft and Credit Balances shows it means Favorable balances.</a:t>
            </a:r>
            <a:endParaRPr lang="en-US" sz="2200" b="1" dirty="0" smtClean="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228600" y="533400"/>
            <a:ext cx="8534400" cy="6019800"/>
          </a:xfrm>
        </p:spPr>
        <p:txBody>
          <a:bodyPr>
            <a:noAutofit/>
          </a:bodyPr>
          <a:lstStyle/>
          <a:p>
            <a:pPr algn="just">
              <a:buNone/>
            </a:pPr>
            <a:r>
              <a:rPr lang="en-US" sz="2000" b="1" dirty="0" smtClean="0"/>
              <a:t>	Purpose </a:t>
            </a:r>
            <a:r>
              <a:rPr lang="en-US" sz="2000" b="1" dirty="0" smtClean="0"/>
              <a:t>/Objective: </a:t>
            </a:r>
            <a:endParaRPr lang="en-US" sz="2000" dirty="0" smtClean="0"/>
          </a:p>
          <a:p>
            <a:pPr algn="just">
              <a:buNone/>
            </a:pPr>
            <a:r>
              <a:rPr lang="en-US" sz="2000" dirty="0" smtClean="0"/>
              <a:t>	</a:t>
            </a:r>
            <a:endParaRPr lang="en-US" sz="2000" dirty="0" smtClean="0"/>
          </a:p>
          <a:p>
            <a:pPr algn="just">
              <a:buNone/>
            </a:pPr>
            <a:r>
              <a:rPr lang="en-US" sz="2000" dirty="0" smtClean="0"/>
              <a:t>	</a:t>
            </a:r>
            <a:r>
              <a:rPr lang="en-US" sz="2000" dirty="0" smtClean="0"/>
              <a:t>The </a:t>
            </a:r>
            <a:r>
              <a:rPr lang="en-US" sz="2000" dirty="0" smtClean="0"/>
              <a:t>business expects the ending balance appearing in the bank statement is the same as the amount in the Cash Book (bank column). Thus, the purpose of Bank Reconciliation is to do necessary adjustments to our records in the cash book and come up with the same ending balance as recorded by the bank. It is an analysis explaining the difference between a business’s book balance of cash and its bank statement balance. </a:t>
            </a:r>
            <a:r>
              <a:rPr lang="en-US" sz="2000" b="1" dirty="0" smtClean="0"/>
              <a:t>	</a:t>
            </a:r>
            <a:endParaRPr lang="en-US" sz="2000" b="1" dirty="0" smtClean="0"/>
          </a:p>
          <a:p>
            <a:pPr>
              <a:buNone/>
            </a:pPr>
            <a:r>
              <a:rPr lang="en-US" sz="2000" b="1" dirty="0" smtClean="0"/>
              <a:t>	</a:t>
            </a:r>
            <a:r>
              <a:rPr lang="en-US" sz="2000" b="1" dirty="0" smtClean="0"/>
              <a:t>Causes </a:t>
            </a:r>
            <a:r>
              <a:rPr lang="en-US" sz="2000" b="1" dirty="0" smtClean="0"/>
              <a:t>of </a:t>
            </a:r>
            <a:r>
              <a:rPr lang="en-US" sz="2000" b="1" dirty="0" smtClean="0"/>
              <a:t>Differences / Disagreement </a:t>
            </a:r>
            <a:r>
              <a:rPr lang="en-US" sz="2000" b="1" dirty="0" smtClean="0"/>
              <a:t>between the balance shown by the Cash Book and the balance shown by the Pass Book: </a:t>
            </a:r>
            <a:r>
              <a:rPr lang="en-US" sz="2000" b="1" dirty="0" smtClean="0"/>
              <a:t>-</a:t>
            </a:r>
          </a:p>
          <a:p>
            <a:pPr>
              <a:buNone/>
            </a:pPr>
            <a:r>
              <a:rPr lang="en-US" sz="2000" dirty="0" smtClean="0"/>
              <a:t>	The </a:t>
            </a:r>
            <a:r>
              <a:rPr lang="en-US" sz="2000" dirty="0" smtClean="0"/>
              <a:t>causes of disagreement between the balance shown by the Cash Book and the balance shown by the Pass Book can be classified as follows</a:t>
            </a:r>
            <a:r>
              <a:rPr lang="en-US" sz="2000" dirty="0" smtClean="0"/>
              <a:t>:-</a:t>
            </a:r>
          </a:p>
          <a:p>
            <a:pPr>
              <a:buNone/>
            </a:pPr>
            <a:endParaRPr lang="en-US" sz="2000" dirty="0" smtClean="0"/>
          </a:p>
          <a:p>
            <a:pPr>
              <a:buNone/>
            </a:pPr>
            <a:r>
              <a:rPr lang="en-US" sz="2000" dirty="0" smtClean="0"/>
              <a:t>	1</a:t>
            </a:r>
            <a:r>
              <a:rPr lang="en-US" sz="2000" dirty="0" smtClean="0"/>
              <a:t>. Transactions that usually appear in the Cash Book but not in the Pass </a:t>
            </a:r>
            <a:r>
              <a:rPr lang="en-US" sz="2000" dirty="0" smtClean="0"/>
              <a:t>Book:</a:t>
            </a:r>
          </a:p>
          <a:p>
            <a:pPr>
              <a:buNone/>
            </a:pPr>
            <a:r>
              <a:rPr lang="en-US" sz="2000" dirty="0" smtClean="0"/>
              <a:t>	</a:t>
            </a:r>
            <a:r>
              <a:rPr lang="en-US" sz="2000" dirty="0" smtClean="0"/>
              <a:t>	a</a:t>
            </a:r>
            <a:r>
              <a:rPr lang="en-US" sz="2000" dirty="0" smtClean="0"/>
              <a:t>) </a:t>
            </a:r>
            <a:r>
              <a:rPr lang="en-US" sz="2000" dirty="0" err="1" smtClean="0"/>
              <a:t>Cheques</a:t>
            </a:r>
            <a:r>
              <a:rPr lang="en-US" sz="2000" dirty="0" smtClean="0"/>
              <a:t> issued but not yet presented for the </a:t>
            </a:r>
            <a:r>
              <a:rPr lang="en-US" sz="2000" dirty="0" smtClean="0"/>
              <a:t>payment.</a:t>
            </a:r>
          </a:p>
          <a:p>
            <a:pPr>
              <a:buNone/>
            </a:pPr>
            <a:r>
              <a:rPr lang="en-US" sz="2000" dirty="0" smtClean="0"/>
              <a:t>	</a:t>
            </a:r>
            <a:r>
              <a:rPr lang="en-US" sz="2000" dirty="0" smtClean="0"/>
              <a:t>	b</a:t>
            </a:r>
            <a:r>
              <a:rPr lang="en-US" sz="2000" dirty="0" smtClean="0"/>
              <a:t>) </a:t>
            </a:r>
            <a:r>
              <a:rPr lang="en-US" sz="2000" dirty="0" err="1" smtClean="0"/>
              <a:t>Cehques</a:t>
            </a:r>
            <a:r>
              <a:rPr lang="en-US" sz="2000" dirty="0" smtClean="0"/>
              <a:t> deposited but not yet collected by the bank.</a:t>
            </a:r>
          </a:p>
          <a:p>
            <a:pPr>
              <a:buNone/>
            </a:pPr>
            <a:r>
              <a:rPr lang="en-US" sz="2000" dirty="0" smtClean="0"/>
              <a:t>	</a:t>
            </a:r>
            <a:endParaRPr lang="en-US" sz="2000" dirty="0"/>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990600"/>
            <a:ext cx="8382000" cy="5410200"/>
          </a:xfrm>
        </p:spPr>
        <p:txBody>
          <a:bodyPr>
            <a:noAutofit/>
          </a:bodyPr>
          <a:lstStyle/>
          <a:p>
            <a:pPr>
              <a:buNone/>
            </a:pPr>
            <a:r>
              <a:rPr lang="en-US" sz="2200" dirty="0" smtClean="0">
                <a:latin typeface="Times New Roman" pitchFamily="18" charset="0"/>
                <a:cs typeface="Times New Roman" pitchFamily="18" charset="0"/>
              </a:rPr>
              <a:t>2. Transactions that usually appear in the Pass Book but in the Cash Book:</a:t>
            </a:r>
          </a:p>
          <a:p>
            <a:pPr>
              <a:buNone/>
            </a:pP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a:t>
            </a:r>
            <a:r>
              <a:rPr lang="en-US" sz="2200" dirty="0" smtClean="0">
                <a:latin typeface="Times New Roman" pitchFamily="18" charset="0"/>
                <a:cs typeface="Times New Roman" pitchFamily="18" charset="0"/>
              </a:rPr>
              <a:t>) Bank charges and interest on overdraft debited in the Pass Book only.</a:t>
            </a:r>
          </a:p>
          <a:p>
            <a:pPr>
              <a:buNone/>
            </a:pPr>
            <a:r>
              <a:rPr lang="en-US" sz="2200" dirty="0" smtClean="0">
                <a:latin typeface="Times New Roman" pitchFamily="18" charset="0"/>
                <a:cs typeface="Times New Roman" pitchFamily="18" charset="0"/>
              </a:rPr>
              <a:t>	b</a:t>
            </a:r>
            <a:r>
              <a:rPr lang="en-US" sz="2200" dirty="0" smtClean="0">
                <a:latin typeface="Times New Roman" pitchFamily="18" charset="0"/>
                <a:cs typeface="Times New Roman" pitchFamily="18" charset="0"/>
              </a:rPr>
              <a:t>) Interest allowed in Pass Book only.</a:t>
            </a:r>
          </a:p>
          <a:p>
            <a:pPr>
              <a:buNone/>
            </a:pPr>
            <a:r>
              <a:rPr lang="en-US" sz="2200" dirty="0" smtClean="0">
                <a:latin typeface="Times New Roman" pitchFamily="18" charset="0"/>
                <a:cs typeface="Times New Roman" pitchFamily="18" charset="0"/>
              </a:rPr>
              <a:t>	c</a:t>
            </a:r>
            <a:r>
              <a:rPr lang="en-US" sz="2200" dirty="0" smtClean="0">
                <a:latin typeface="Times New Roman" pitchFamily="18" charset="0"/>
                <a:cs typeface="Times New Roman" pitchFamily="18" charset="0"/>
              </a:rPr>
              <a:t>) Direct Payment by a customer into the bank but not yet recorded in the Cash Book.</a:t>
            </a:r>
          </a:p>
          <a:p>
            <a:pPr>
              <a:buNone/>
            </a:pPr>
            <a:r>
              <a:rPr lang="en-US" sz="2200" dirty="0" smtClean="0">
                <a:latin typeface="Times New Roman" pitchFamily="18" charset="0"/>
                <a:cs typeface="Times New Roman" pitchFamily="18" charset="0"/>
              </a:rPr>
              <a:t>	d</a:t>
            </a:r>
            <a:r>
              <a:rPr lang="en-US" sz="2200" dirty="0" smtClean="0">
                <a:latin typeface="Times New Roman" pitchFamily="18" charset="0"/>
                <a:cs typeface="Times New Roman" pitchFamily="18" charset="0"/>
              </a:rPr>
              <a:t>) Direct Payment made by the bank under the standing instruction of the customer but not yet recorded in the Cash Book.</a:t>
            </a:r>
          </a:p>
          <a:p>
            <a:pPr>
              <a:buNone/>
            </a:pPr>
            <a:r>
              <a:rPr lang="en-US" sz="2200" dirty="0" smtClean="0">
                <a:latin typeface="Times New Roman" pitchFamily="18" charset="0"/>
                <a:cs typeface="Times New Roman" pitchFamily="18" charset="0"/>
              </a:rPr>
              <a:t>	e</a:t>
            </a:r>
            <a:r>
              <a:rPr lang="en-US" sz="2200" dirty="0" smtClean="0">
                <a:latin typeface="Times New Roman" pitchFamily="18" charset="0"/>
                <a:cs typeface="Times New Roman" pitchFamily="18" charset="0"/>
              </a:rPr>
              <a:t>) Bills Receivable directly collected by Bank.</a:t>
            </a:r>
          </a:p>
          <a:p>
            <a:pPr>
              <a:buNone/>
            </a:pPr>
            <a:r>
              <a:rPr lang="en-US" sz="2200" dirty="0" smtClean="0">
                <a:latin typeface="Times New Roman" pitchFamily="18" charset="0"/>
                <a:cs typeface="Times New Roman" pitchFamily="18" charset="0"/>
              </a:rPr>
              <a:t>	f</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Cheque</a:t>
            </a:r>
            <a:r>
              <a:rPr lang="en-US" sz="2200" dirty="0" smtClean="0">
                <a:latin typeface="Times New Roman" pitchFamily="18" charset="0"/>
                <a:cs typeface="Times New Roman" pitchFamily="18" charset="0"/>
              </a:rPr>
              <a:t> deposited for collection, returned dishonored and recorded in Pass Book only.</a:t>
            </a:r>
          </a:p>
          <a:p>
            <a:pPr>
              <a:buNone/>
            </a:pPr>
            <a:r>
              <a:rPr lang="en-US" sz="2200" dirty="0" smtClean="0">
                <a:latin typeface="Times New Roman" pitchFamily="18" charset="0"/>
                <a:cs typeface="Times New Roman" pitchFamily="18" charset="0"/>
              </a:rPr>
              <a:t>	g</a:t>
            </a:r>
            <a:r>
              <a:rPr lang="en-US" sz="2200" dirty="0" smtClean="0">
                <a:latin typeface="Times New Roman" pitchFamily="18" charset="0"/>
                <a:cs typeface="Times New Roman" pitchFamily="18" charset="0"/>
              </a:rPr>
              <a:t>) Discounted Bills dishonored but not yet recorded in Cash Book.</a:t>
            </a:r>
            <a:endParaRPr lang="en-US" sz="2200"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990600"/>
            <a:ext cx="8382000" cy="5410200"/>
          </a:xfrm>
        </p:spPr>
        <p:txBody>
          <a:bodyPr>
            <a:noAutofit/>
          </a:bodyPr>
          <a:lstStyle/>
          <a:p>
            <a:pPr algn="just">
              <a:buNone/>
            </a:pPr>
            <a:r>
              <a:rPr lang="en-US" sz="2100" b="1" dirty="0" smtClean="0">
                <a:latin typeface="Times New Roman" pitchFamily="18" charset="0"/>
                <a:cs typeface="Times New Roman" pitchFamily="18" charset="0"/>
              </a:rPr>
              <a:t>Step-1</a:t>
            </a:r>
            <a:r>
              <a:rPr lang="en-US" sz="2100" b="1" dirty="0" smtClean="0">
                <a:latin typeface="Times New Roman" pitchFamily="18" charset="0"/>
                <a:cs typeface="Times New Roman" pitchFamily="18" charset="0"/>
              </a:rPr>
              <a:t>.</a:t>
            </a:r>
            <a:r>
              <a:rPr lang="en-US" sz="2100" dirty="0" smtClean="0">
                <a:latin typeface="Times New Roman" pitchFamily="18" charset="0"/>
                <a:cs typeface="Times New Roman" pitchFamily="18" charset="0"/>
              </a:rPr>
              <a:t> Compare the items appearing on the debit side of the Cash Book with those appearing on the credit side of Pass Book (deposit column) and place a tick mark against items appearing in both the books and note down the unmark entries which are considered as causes of difference.</a:t>
            </a:r>
          </a:p>
          <a:p>
            <a:pPr algn="just">
              <a:buNone/>
            </a:pPr>
            <a:r>
              <a:rPr lang="en-US" sz="2100" b="1" dirty="0" smtClean="0">
                <a:latin typeface="Times New Roman" pitchFamily="18" charset="0"/>
                <a:cs typeface="Times New Roman" pitchFamily="18" charset="0"/>
              </a:rPr>
              <a:t>Step-2</a:t>
            </a:r>
            <a:r>
              <a:rPr lang="en-US" sz="2100" dirty="0" smtClean="0">
                <a:latin typeface="Times New Roman" pitchFamily="18" charset="0"/>
                <a:cs typeface="Times New Roman" pitchFamily="18" charset="0"/>
              </a:rPr>
              <a:t>. Compare the items appearing on the credit side of the Cash Book with those appearing on the debit side of Pass Book (withdrawal column) and place a tick mark against items appearing in both the books and note down the un unmark entries which are considered as causes of difference.</a:t>
            </a:r>
          </a:p>
          <a:p>
            <a:pPr algn="just">
              <a:buNone/>
            </a:pPr>
            <a:r>
              <a:rPr lang="en-US" sz="2100" b="1" dirty="0" smtClean="0">
                <a:latin typeface="Times New Roman" pitchFamily="18" charset="0"/>
                <a:cs typeface="Times New Roman" pitchFamily="18" charset="0"/>
              </a:rPr>
              <a:t>Step-3.</a:t>
            </a:r>
            <a:r>
              <a:rPr lang="en-US" sz="2100" dirty="0" smtClean="0">
                <a:latin typeface="Times New Roman" pitchFamily="18" charset="0"/>
                <a:cs typeface="Times New Roman" pitchFamily="18" charset="0"/>
              </a:rPr>
              <a:t> Take the Balance as per Cash Book as the starting point and add items which have the effect of higher balance in the Pass Book and deduct those which have the effect of lower balance in the Pass Book.</a:t>
            </a:r>
          </a:p>
          <a:p>
            <a:pPr algn="just">
              <a:buNone/>
            </a:pPr>
            <a:r>
              <a:rPr lang="en-US" sz="2100" b="1" dirty="0" smtClean="0">
                <a:latin typeface="Times New Roman" pitchFamily="18" charset="0"/>
                <a:cs typeface="Times New Roman" pitchFamily="18" charset="0"/>
              </a:rPr>
              <a:t>					OR</a:t>
            </a:r>
            <a:endParaRPr lang="en-US" sz="2100" dirty="0" smtClean="0">
              <a:latin typeface="Times New Roman" pitchFamily="18" charset="0"/>
              <a:cs typeface="Times New Roman" pitchFamily="18" charset="0"/>
            </a:endParaRPr>
          </a:p>
          <a:p>
            <a:pPr algn="just">
              <a:buNone/>
            </a:pPr>
            <a:r>
              <a:rPr lang="en-US" sz="2100" b="1" dirty="0" smtClean="0">
                <a:latin typeface="Times New Roman" pitchFamily="18" charset="0"/>
                <a:cs typeface="Times New Roman" pitchFamily="18" charset="0"/>
              </a:rPr>
              <a:t>Step-3.</a:t>
            </a:r>
            <a:r>
              <a:rPr lang="en-US" sz="2100" dirty="0" smtClean="0">
                <a:latin typeface="Times New Roman" pitchFamily="18" charset="0"/>
                <a:cs typeface="Times New Roman" pitchFamily="18" charset="0"/>
              </a:rPr>
              <a:t> Take the Balance as per Pass Book as the starting point and add items which have the effect of higher balance in the Cash Book and deduct those which have the effect of lower balance in the Cash Book.</a:t>
            </a:r>
            <a:endParaRPr lang="en-US" sz="2100"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Rectangle 3"/>
          <p:cNvSpPr/>
          <p:nvPr/>
        </p:nvSpPr>
        <p:spPr>
          <a:xfrm>
            <a:off x="457200" y="344269"/>
            <a:ext cx="8305800" cy="769441"/>
          </a:xfrm>
          <a:prstGeom prst="rect">
            <a:avLst/>
          </a:prstGeom>
        </p:spPr>
        <p:txBody>
          <a:bodyPr wrap="square">
            <a:spAutoFit/>
          </a:bodyPr>
          <a:lstStyle/>
          <a:p>
            <a:pPr algn="ctr"/>
            <a:r>
              <a:rPr lang="en-US" sz="2200" b="1" dirty="0" smtClean="0">
                <a:solidFill>
                  <a:srgbClr val="FF0000"/>
                </a:solidFill>
              </a:rPr>
              <a:t>The practical steps to prepare the Bank Reconciliation Statement are given below:</a:t>
            </a:r>
            <a:endParaRPr lang="en-US" sz="2200" dirty="0" smtClean="0">
              <a:solidFill>
                <a:srgbClr val="FF0000"/>
              </a:solidFill>
            </a:endParaRPr>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7</a:t>
            </a:fld>
            <a:endParaRPr lang="en-US"/>
          </a:p>
        </p:txBody>
      </p:sp>
      <p:sp>
        <p:nvSpPr>
          <p:cNvPr id="1025" name="Rectangle 1"/>
          <p:cNvSpPr>
            <a:spLocks noChangeArrowheads="1"/>
          </p:cNvSpPr>
          <p:nvPr/>
        </p:nvSpPr>
        <p:spPr bwMode="auto">
          <a:xfrm>
            <a:off x="0" y="228600"/>
            <a:ext cx="8991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Bank Reconciliation Statement </a:t>
            </a:r>
            <a:endParaRPr kumimoji="0" lang="en-US"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(Format at Glance)</a:t>
            </a:r>
            <a:endParaRPr kumimoji="0" lang="en-US"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As on…-Date-……</a:t>
            </a:r>
            <a:endParaRPr kumimoji="0" lang="en-US" sz="1600" b="0" i="0" u="none" strike="noStrike" cap="none" normalizeH="0" baseline="0" dirty="0" smtClean="0">
              <a:ln>
                <a:noFill/>
              </a:ln>
              <a:solidFill>
                <a:srgbClr val="FF0000"/>
              </a:solidFill>
              <a:effectLst/>
              <a:latin typeface="Arial" pitchFamily="34" charset="0"/>
              <a:cs typeface="Arial" pitchFamily="34" charset="0"/>
            </a:endParaRPr>
          </a:p>
        </p:txBody>
      </p:sp>
      <p:graphicFrame>
        <p:nvGraphicFramePr>
          <p:cNvPr id="6" name="Table 5"/>
          <p:cNvGraphicFramePr>
            <a:graphicFrameLocks noGrp="1"/>
          </p:cNvGraphicFramePr>
          <p:nvPr/>
        </p:nvGraphicFramePr>
        <p:xfrm>
          <a:off x="304798" y="990600"/>
          <a:ext cx="8610601" cy="5196840"/>
        </p:xfrm>
        <a:graphic>
          <a:graphicData uri="http://schemas.openxmlformats.org/drawingml/2006/table">
            <a:tbl>
              <a:tblPr/>
              <a:tblGrid>
                <a:gridCol w="6237361"/>
                <a:gridCol w="1064915"/>
                <a:gridCol w="1308325"/>
              </a:tblGrid>
              <a:tr h="471696">
                <a:tc>
                  <a:txBody>
                    <a:bodyPr/>
                    <a:lstStyle/>
                    <a:p>
                      <a:pPr marL="0" marR="0" algn="ctr">
                        <a:spcBef>
                          <a:spcPts val="0"/>
                        </a:spcBef>
                        <a:spcAft>
                          <a:spcPts val="0"/>
                        </a:spcAft>
                      </a:pPr>
                      <a:r>
                        <a:rPr lang="en-US" sz="1550" b="1" dirty="0">
                          <a:latin typeface="Arial"/>
                          <a:ea typeface="Times New Roman"/>
                        </a:rPr>
                        <a:t>Particulars</a:t>
                      </a:r>
                      <a:endParaRPr lang="en-US" sz="1550" dirty="0">
                        <a:latin typeface="Arial"/>
                        <a:ea typeface="Times New Roman"/>
                      </a:endParaRPr>
                    </a:p>
                  </a:txBody>
                  <a:tcPr marL="60067" marR="60067"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50" b="1">
                          <a:latin typeface="Arial"/>
                          <a:ea typeface="Times New Roman"/>
                        </a:rPr>
                        <a:t>Plus Items</a:t>
                      </a:r>
                      <a:endParaRPr lang="en-US" sz="1550">
                        <a:latin typeface="Arial"/>
                        <a:ea typeface="Times New Roman"/>
                      </a:endParaRPr>
                    </a:p>
                  </a:txBody>
                  <a:tcPr marL="60067" marR="60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550" b="1">
                          <a:latin typeface="Arial"/>
                          <a:ea typeface="Times New Roman"/>
                        </a:rPr>
                        <a:t>Minus Items</a:t>
                      </a:r>
                      <a:endParaRPr lang="en-US" sz="1550">
                        <a:latin typeface="Arial"/>
                        <a:ea typeface="Times New Roman"/>
                      </a:endParaRPr>
                    </a:p>
                  </a:txBody>
                  <a:tcPr marL="60067" marR="60067"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16959">
                <a:tc>
                  <a:txBody>
                    <a:bodyPr/>
                    <a:lstStyle/>
                    <a:p>
                      <a:pPr marL="342900" marR="0" lvl="0" indent="-342900">
                        <a:spcBef>
                          <a:spcPts val="0"/>
                        </a:spcBef>
                        <a:spcAft>
                          <a:spcPts val="0"/>
                        </a:spcAft>
                        <a:buFont typeface="+mj-lt"/>
                        <a:buAutoNum type="alphaUcPeriod"/>
                      </a:pPr>
                      <a:r>
                        <a:rPr lang="en-US" sz="1550" b="1" dirty="0">
                          <a:solidFill>
                            <a:srgbClr val="FF0000"/>
                          </a:solidFill>
                          <a:latin typeface="Times New Roman"/>
                          <a:ea typeface="Times New Roman"/>
                        </a:rPr>
                        <a:t>Bank Balance as per Cash Book:</a:t>
                      </a:r>
                      <a:endParaRPr lang="en-US" sz="1550" b="1" dirty="0">
                        <a:solidFill>
                          <a:srgbClr val="FF0000"/>
                        </a:solidFill>
                        <a:latin typeface="Arial"/>
                        <a:ea typeface="Times New Roman"/>
                      </a:endParaRPr>
                    </a:p>
                    <a:p>
                      <a:pPr marL="342900" marR="0" lvl="0" indent="-342900">
                        <a:spcBef>
                          <a:spcPts val="0"/>
                        </a:spcBef>
                        <a:spcAft>
                          <a:spcPts val="0"/>
                        </a:spcAft>
                        <a:buFont typeface="+mj-lt"/>
                        <a:buAutoNum type="alphaUcPeriod"/>
                        <a:tabLst>
                          <a:tab pos="160020" algn="l"/>
                          <a:tab pos="228600" algn="l"/>
                        </a:tabLst>
                      </a:pPr>
                      <a:r>
                        <a:rPr lang="en-US" sz="1550" i="1" dirty="0">
                          <a:solidFill>
                            <a:srgbClr val="FF0000"/>
                          </a:solidFill>
                          <a:latin typeface="Times New Roman"/>
                          <a:ea typeface="Times New Roman"/>
                        </a:rPr>
                        <a:t>Add</a:t>
                      </a:r>
                      <a:r>
                        <a:rPr lang="en-US" sz="1550" i="1" dirty="0">
                          <a:latin typeface="Times New Roman"/>
                          <a:ea typeface="Times New Roman"/>
                        </a:rPr>
                        <a:t>:</a:t>
                      </a:r>
                      <a:r>
                        <a:rPr lang="en-US" sz="1550" dirty="0">
                          <a:latin typeface="Times New Roman"/>
                          <a:ea typeface="Times New Roman"/>
                        </a:rPr>
                        <a:t> Transactions having the effect of higher balance in Pass Book:</a:t>
                      </a:r>
                      <a:endParaRPr lang="en-US" sz="1550" dirty="0">
                        <a:latin typeface="Arial"/>
                        <a:ea typeface="Times New Roman"/>
                      </a:endParaRPr>
                    </a:p>
                    <a:p>
                      <a:pPr marL="342900" marR="0" lvl="0" indent="-342900">
                        <a:spcBef>
                          <a:spcPts val="0"/>
                        </a:spcBef>
                        <a:spcAft>
                          <a:spcPts val="0"/>
                        </a:spcAft>
                        <a:buFont typeface="+mj-lt"/>
                        <a:buAutoNum type="alphaLcParenR"/>
                        <a:tabLst>
                          <a:tab pos="457200" algn="l"/>
                        </a:tabLst>
                      </a:pPr>
                      <a:r>
                        <a:rPr lang="en-US" sz="1550" dirty="0" err="1">
                          <a:latin typeface="Times New Roman"/>
                          <a:ea typeface="Times New Roman"/>
                        </a:rPr>
                        <a:t>Cheques</a:t>
                      </a:r>
                      <a:r>
                        <a:rPr lang="en-US" sz="1550" dirty="0">
                          <a:latin typeface="Times New Roman"/>
                          <a:ea typeface="Times New Roman"/>
                        </a:rPr>
                        <a:t> deposited into the bank but not recorded in the     Cash Book.</a:t>
                      </a:r>
                      <a:endParaRPr lang="en-US" sz="1550" dirty="0">
                        <a:latin typeface="Arial"/>
                        <a:ea typeface="Times New Roman"/>
                      </a:endParaRPr>
                    </a:p>
                    <a:p>
                      <a:pPr marL="342900" marR="0" lvl="0" indent="-342900">
                        <a:spcBef>
                          <a:spcPts val="0"/>
                        </a:spcBef>
                        <a:spcAft>
                          <a:spcPts val="0"/>
                        </a:spcAft>
                        <a:buFont typeface="+mj-lt"/>
                        <a:buAutoNum type="alphaLcParenR"/>
                        <a:tabLst>
                          <a:tab pos="457200" algn="l"/>
                        </a:tabLst>
                      </a:pPr>
                      <a:r>
                        <a:rPr lang="en-US" sz="1550" dirty="0" err="1">
                          <a:latin typeface="Times New Roman"/>
                          <a:ea typeface="Times New Roman"/>
                        </a:rPr>
                        <a:t>Cheques</a:t>
                      </a:r>
                      <a:r>
                        <a:rPr lang="en-US" sz="1550" dirty="0">
                          <a:latin typeface="Times New Roman"/>
                          <a:ea typeface="Times New Roman"/>
                        </a:rPr>
                        <a:t> issued but not yet presented for payment.</a:t>
                      </a:r>
                      <a:endParaRPr lang="en-US" sz="1550" dirty="0">
                        <a:latin typeface="Arial"/>
                        <a:ea typeface="Times New Roman"/>
                      </a:endParaRPr>
                    </a:p>
                    <a:p>
                      <a:pPr marL="342900" marR="0" lvl="0" indent="-342900">
                        <a:spcBef>
                          <a:spcPts val="0"/>
                        </a:spcBef>
                        <a:spcAft>
                          <a:spcPts val="0"/>
                        </a:spcAft>
                        <a:buFont typeface="+mj-lt"/>
                        <a:buAutoNum type="alphaLcParenR"/>
                        <a:tabLst>
                          <a:tab pos="457200" algn="l"/>
                        </a:tabLst>
                      </a:pPr>
                      <a:r>
                        <a:rPr lang="en-US" sz="1550" dirty="0">
                          <a:latin typeface="Times New Roman"/>
                          <a:ea typeface="Times New Roman"/>
                        </a:rPr>
                        <a:t>Interest allowed in Pass Book only.</a:t>
                      </a:r>
                      <a:endParaRPr lang="en-US" sz="1550" dirty="0">
                        <a:latin typeface="Arial"/>
                        <a:ea typeface="Times New Roman"/>
                      </a:endParaRPr>
                    </a:p>
                    <a:p>
                      <a:pPr marL="342900" marR="0" lvl="0" indent="-342900">
                        <a:spcBef>
                          <a:spcPts val="0"/>
                        </a:spcBef>
                        <a:spcAft>
                          <a:spcPts val="0"/>
                        </a:spcAft>
                        <a:buFont typeface="+mj-lt"/>
                        <a:buAutoNum type="alphaLcParenR"/>
                        <a:tabLst>
                          <a:tab pos="457200" algn="l"/>
                        </a:tabLst>
                      </a:pPr>
                      <a:r>
                        <a:rPr lang="en-US" sz="1550" dirty="0">
                          <a:latin typeface="Times New Roman"/>
                          <a:ea typeface="Times New Roman"/>
                        </a:rPr>
                        <a:t>Bills Receivable directly collected by bank.</a:t>
                      </a:r>
                      <a:endParaRPr lang="en-US" sz="1550" dirty="0">
                        <a:latin typeface="Arial"/>
                        <a:ea typeface="Times New Roman"/>
                      </a:endParaRPr>
                    </a:p>
                    <a:p>
                      <a:pPr marL="342900" marR="0" lvl="0" indent="-342900">
                        <a:spcBef>
                          <a:spcPts val="0"/>
                        </a:spcBef>
                        <a:spcAft>
                          <a:spcPts val="0"/>
                        </a:spcAft>
                        <a:buFont typeface="+mj-lt"/>
                        <a:buAutoNum type="alphaLcParenR"/>
                        <a:tabLst>
                          <a:tab pos="457200" algn="l"/>
                        </a:tabLst>
                      </a:pPr>
                      <a:r>
                        <a:rPr lang="en-US" sz="1550" dirty="0">
                          <a:latin typeface="Times New Roman"/>
                          <a:ea typeface="Times New Roman"/>
                        </a:rPr>
                        <a:t>Direct payment by a customer into bank but not recorded in the Cash Book.</a:t>
                      </a:r>
                      <a:endParaRPr lang="en-US" sz="1550" dirty="0">
                        <a:latin typeface="Arial"/>
                        <a:ea typeface="Times New Roman"/>
                      </a:endParaRPr>
                    </a:p>
                    <a:p>
                      <a:pPr marL="342900" marR="0" lvl="0" indent="-342900">
                        <a:spcBef>
                          <a:spcPts val="0"/>
                        </a:spcBef>
                        <a:spcAft>
                          <a:spcPts val="0"/>
                        </a:spcAft>
                        <a:buFont typeface="+mj-lt"/>
                        <a:buAutoNum type="alphaLcParenR"/>
                        <a:tabLst>
                          <a:tab pos="457200" algn="l"/>
                        </a:tabLst>
                      </a:pPr>
                      <a:r>
                        <a:rPr lang="en-US" sz="1550" dirty="0">
                          <a:latin typeface="Times New Roman"/>
                          <a:ea typeface="Times New Roman"/>
                        </a:rPr>
                        <a:t>‘</a:t>
                      </a:r>
                      <a:r>
                        <a:rPr lang="en-US" sz="1550" dirty="0" err="1">
                          <a:latin typeface="Times New Roman"/>
                          <a:ea typeface="Times New Roman"/>
                        </a:rPr>
                        <a:t>Cheques</a:t>
                      </a:r>
                      <a:r>
                        <a:rPr lang="en-US" sz="1550" dirty="0">
                          <a:latin typeface="Times New Roman"/>
                          <a:ea typeface="Times New Roman"/>
                        </a:rPr>
                        <a:t> issued’ returned on technical ground.</a:t>
                      </a:r>
                      <a:endParaRPr lang="en-US" sz="1550" dirty="0">
                        <a:latin typeface="Arial"/>
                        <a:ea typeface="Times New Roman"/>
                      </a:endParaRPr>
                    </a:p>
                    <a:p>
                      <a:pPr marL="342900" marR="0" lvl="0" indent="-342900">
                        <a:spcBef>
                          <a:spcPts val="0"/>
                        </a:spcBef>
                        <a:spcAft>
                          <a:spcPts val="0"/>
                        </a:spcAft>
                        <a:buFont typeface="+mj-lt"/>
                        <a:buAutoNum type="alphaLcParenR"/>
                        <a:tabLst>
                          <a:tab pos="457200" algn="l"/>
                        </a:tabLst>
                      </a:pPr>
                      <a:r>
                        <a:rPr lang="en-US" sz="1550" dirty="0">
                          <a:latin typeface="Times New Roman"/>
                          <a:ea typeface="Times New Roman"/>
                        </a:rPr>
                        <a:t>A wrong credit given by bank in Pass Book.</a:t>
                      </a:r>
                      <a:endParaRPr lang="en-US" sz="1550" dirty="0">
                        <a:latin typeface="Arial"/>
                        <a:ea typeface="Times New Roman"/>
                      </a:endParaRPr>
                    </a:p>
                    <a:p>
                      <a:pPr marL="342900" marR="0" lvl="0" indent="-342900">
                        <a:spcBef>
                          <a:spcPts val="0"/>
                        </a:spcBef>
                        <a:spcAft>
                          <a:spcPts val="0"/>
                        </a:spcAft>
                        <a:buFont typeface="+mj-lt"/>
                        <a:buNone/>
                        <a:tabLst>
                          <a:tab pos="228600" algn="l"/>
                        </a:tabLst>
                      </a:pPr>
                      <a:r>
                        <a:rPr lang="en-US" sz="1550" i="1" dirty="0" smtClean="0">
                          <a:solidFill>
                            <a:srgbClr val="FF0000"/>
                          </a:solidFill>
                          <a:latin typeface="Times New Roman"/>
                          <a:ea typeface="Times New Roman"/>
                        </a:rPr>
                        <a:t>C.   Less</a:t>
                      </a:r>
                      <a:r>
                        <a:rPr lang="en-US" sz="1550" dirty="0">
                          <a:latin typeface="Times New Roman"/>
                          <a:ea typeface="Times New Roman"/>
                        </a:rPr>
                        <a:t>: Transactions having the effect of lower balance in Pass Book:</a:t>
                      </a:r>
                      <a:endParaRPr lang="en-US" sz="1550" dirty="0">
                        <a:latin typeface="Arial"/>
                        <a:ea typeface="Times New Roman"/>
                      </a:endParaRPr>
                    </a:p>
                    <a:p>
                      <a:pPr marL="742950" marR="0" lvl="1" indent="-285750">
                        <a:spcBef>
                          <a:spcPts val="0"/>
                        </a:spcBef>
                        <a:spcAft>
                          <a:spcPts val="0"/>
                        </a:spcAft>
                        <a:buFont typeface="Arial"/>
                        <a:buAutoNum type="alphaLcParenR"/>
                      </a:pPr>
                      <a:r>
                        <a:rPr lang="en-US" sz="1550" dirty="0" err="1">
                          <a:latin typeface="Times New Roman"/>
                          <a:ea typeface="Times New Roman"/>
                        </a:rPr>
                        <a:t>Cheques</a:t>
                      </a:r>
                      <a:r>
                        <a:rPr lang="en-US" sz="1550" dirty="0">
                          <a:latin typeface="Times New Roman"/>
                          <a:ea typeface="Times New Roman"/>
                        </a:rPr>
                        <a:t> received and recorded in Bank Column but not yet sent to the bank for collection.</a:t>
                      </a:r>
                      <a:endParaRPr lang="en-US" sz="1550" dirty="0">
                        <a:latin typeface="Arial"/>
                        <a:ea typeface="Times New Roman"/>
                      </a:endParaRPr>
                    </a:p>
                    <a:p>
                      <a:pPr marL="742950" marR="0" lvl="1" indent="-285750">
                        <a:spcBef>
                          <a:spcPts val="0"/>
                        </a:spcBef>
                        <a:spcAft>
                          <a:spcPts val="0"/>
                        </a:spcAft>
                        <a:buFont typeface="Arial"/>
                        <a:buAutoNum type="alphaLcParenR"/>
                      </a:pPr>
                      <a:r>
                        <a:rPr lang="en-US" sz="1550" dirty="0" err="1">
                          <a:latin typeface="Times New Roman"/>
                          <a:ea typeface="Times New Roman"/>
                        </a:rPr>
                        <a:t>Cheques</a:t>
                      </a:r>
                      <a:r>
                        <a:rPr lang="en-US" sz="1550" dirty="0">
                          <a:latin typeface="Times New Roman"/>
                          <a:ea typeface="Times New Roman"/>
                        </a:rPr>
                        <a:t> deposited but not yet collected by bank.</a:t>
                      </a:r>
                      <a:endParaRPr lang="en-US" sz="1550" dirty="0">
                        <a:latin typeface="Arial"/>
                        <a:ea typeface="Times New Roman"/>
                      </a:endParaRPr>
                    </a:p>
                    <a:p>
                      <a:pPr marL="742950" marR="0" lvl="1" indent="-285750">
                        <a:spcBef>
                          <a:spcPts val="0"/>
                        </a:spcBef>
                        <a:spcAft>
                          <a:spcPts val="0"/>
                        </a:spcAft>
                        <a:buFont typeface="Arial"/>
                        <a:buAutoNum type="alphaLcParenR"/>
                      </a:pPr>
                      <a:r>
                        <a:rPr lang="en-US" sz="1550" dirty="0">
                          <a:latin typeface="Times New Roman"/>
                          <a:ea typeface="Times New Roman"/>
                        </a:rPr>
                        <a:t>Bank charges, Interest on overdraft debited in Pass Book only.</a:t>
                      </a:r>
                      <a:endParaRPr lang="en-US" sz="1550" dirty="0">
                        <a:latin typeface="Arial"/>
                        <a:ea typeface="Times New Roman"/>
                      </a:endParaRPr>
                    </a:p>
                    <a:p>
                      <a:pPr marL="742950" marR="0" lvl="1" indent="-285750">
                        <a:spcBef>
                          <a:spcPts val="0"/>
                        </a:spcBef>
                        <a:spcAft>
                          <a:spcPts val="0"/>
                        </a:spcAft>
                        <a:buFont typeface="Arial"/>
                        <a:buAutoNum type="alphaLcParenR"/>
                      </a:pPr>
                      <a:r>
                        <a:rPr lang="en-US" sz="1550" dirty="0">
                          <a:latin typeface="Times New Roman"/>
                          <a:ea typeface="Times New Roman"/>
                        </a:rPr>
                        <a:t>Insurance Premium paid directly by bank under standing advice.</a:t>
                      </a:r>
                      <a:endParaRPr lang="en-US" sz="1550" dirty="0">
                        <a:latin typeface="Arial"/>
                        <a:ea typeface="Times New Roman"/>
                      </a:endParaRPr>
                    </a:p>
                    <a:p>
                      <a:pPr marL="742950" marR="0" lvl="1" indent="-285750">
                        <a:spcBef>
                          <a:spcPts val="0"/>
                        </a:spcBef>
                        <a:spcAft>
                          <a:spcPts val="0"/>
                        </a:spcAft>
                        <a:buFont typeface="Arial"/>
                        <a:buAutoNum type="alphaLcParenR"/>
                      </a:pPr>
                      <a:r>
                        <a:rPr lang="en-US" sz="1550" dirty="0" err="1">
                          <a:latin typeface="Times New Roman"/>
                          <a:ea typeface="Times New Roman"/>
                        </a:rPr>
                        <a:t>Cheques</a:t>
                      </a:r>
                      <a:r>
                        <a:rPr lang="en-US" sz="1550" dirty="0">
                          <a:latin typeface="Times New Roman"/>
                          <a:ea typeface="Times New Roman"/>
                        </a:rPr>
                        <a:t> deposited for collection, returned dishonored and recorded in Pass Book only.</a:t>
                      </a:r>
                      <a:endParaRPr lang="en-US" sz="1550" dirty="0">
                        <a:latin typeface="Arial"/>
                        <a:ea typeface="Times New Roman"/>
                      </a:endParaRPr>
                    </a:p>
                    <a:p>
                      <a:pPr marL="742950" marR="0" lvl="1" indent="-285750">
                        <a:spcBef>
                          <a:spcPts val="0"/>
                        </a:spcBef>
                        <a:spcAft>
                          <a:spcPts val="0"/>
                        </a:spcAft>
                        <a:buFont typeface="Arial"/>
                        <a:buAutoNum type="alphaLcParenR"/>
                      </a:pPr>
                      <a:r>
                        <a:rPr lang="en-US" sz="1550" dirty="0">
                          <a:latin typeface="Times New Roman"/>
                          <a:ea typeface="Times New Roman"/>
                        </a:rPr>
                        <a:t>Discounted Bills dishonored but not recorded in Cash Book.</a:t>
                      </a:r>
                      <a:endParaRPr lang="en-US" sz="1550" dirty="0">
                        <a:latin typeface="Arial"/>
                        <a:ea typeface="Times New Roman"/>
                      </a:endParaRPr>
                    </a:p>
                    <a:p>
                      <a:pPr marL="742950" marR="0" lvl="1" indent="-285750">
                        <a:spcBef>
                          <a:spcPts val="0"/>
                        </a:spcBef>
                        <a:spcAft>
                          <a:spcPts val="0"/>
                        </a:spcAft>
                        <a:buFont typeface="Arial"/>
                        <a:buAutoNum type="alphaLcParenR"/>
                      </a:pPr>
                      <a:r>
                        <a:rPr lang="en-US" sz="1550" dirty="0">
                          <a:latin typeface="Times New Roman"/>
                          <a:ea typeface="Times New Roman"/>
                        </a:rPr>
                        <a:t>A wrong debit given by bank in Pass Bank.</a:t>
                      </a:r>
                      <a:endParaRPr lang="en-US" sz="1550" dirty="0">
                        <a:latin typeface="Arial"/>
                        <a:ea typeface="Times New Roman"/>
                      </a:endParaRPr>
                    </a:p>
                  </a:txBody>
                  <a:tcPr marL="60067" marR="60067"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550" dirty="0">
                        <a:latin typeface="Arial"/>
                        <a:ea typeface="Times New Roman"/>
                      </a:endParaRPr>
                    </a:p>
                    <a:p>
                      <a:pPr marL="0" marR="0" algn="ctr">
                        <a:spcBef>
                          <a:spcPts val="0"/>
                        </a:spcBef>
                        <a:spcAft>
                          <a:spcPts val="0"/>
                        </a:spcAft>
                      </a:pPr>
                      <a:r>
                        <a:rPr lang="en-US" sz="1550" b="1" dirty="0">
                          <a:latin typeface="Times New Roman"/>
                          <a:ea typeface="Times New Roman"/>
                        </a:rPr>
                        <a:t>xxx</a:t>
                      </a:r>
                      <a:endParaRPr lang="en-US" sz="1550" dirty="0">
                        <a:latin typeface="Arial"/>
                        <a:ea typeface="Times New Roman"/>
                      </a:endParaRPr>
                    </a:p>
                    <a:p>
                      <a:pPr marL="0" marR="0" algn="ctr">
                        <a:spcBef>
                          <a:spcPts val="0"/>
                        </a:spcBef>
                        <a:spcAft>
                          <a:spcPts val="0"/>
                        </a:spcAft>
                      </a:pPr>
                      <a:r>
                        <a:rPr lang="en-US" sz="1550" b="1" dirty="0">
                          <a:latin typeface="Times New Roman"/>
                          <a:ea typeface="Times New Roman"/>
                        </a:rPr>
                        <a:t>xxx</a:t>
                      </a:r>
                      <a:endParaRPr lang="en-US" sz="1550" dirty="0">
                        <a:latin typeface="Arial"/>
                        <a:ea typeface="Times New Roman"/>
                      </a:endParaRPr>
                    </a:p>
                    <a:p>
                      <a:pPr marL="0" marR="0" algn="ctr">
                        <a:spcBef>
                          <a:spcPts val="0"/>
                        </a:spcBef>
                        <a:spcAft>
                          <a:spcPts val="0"/>
                        </a:spcAft>
                      </a:pPr>
                      <a:r>
                        <a:rPr lang="en-US" sz="1550" b="1" dirty="0">
                          <a:latin typeface="Times New Roman"/>
                          <a:ea typeface="Times New Roman"/>
                        </a:rPr>
                        <a:t>xxx</a:t>
                      </a:r>
                      <a:endParaRPr lang="en-US" sz="1550" dirty="0">
                        <a:latin typeface="Arial"/>
                        <a:ea typeface="Times New Roman"/>
                      </a:endParaRPr>
                    </a:p>
                    <a:p>
                      <a:pPr marL="0" marR="0" algn="ctr">
                        <a:spcBef>
                          <a:spcPts val="0"/>
                        </a:spcBef>
                        <a:spcAft>
                          <a:spcPts val="0"/>
                        </a:spcAft>
                      </a:pPr>
                      <a:r>
                        <a:rPr lang="en-US" sz="1550" b="1" dirty="0">
                          <a:latin typeface="Times New Roman"/>
                          <a:ea typeface="Times New Roman"/>
                        </a:rPr>
                        <a:t>xxx</a:t>
                      </a:r>
                      <a:endParaRPr lang="en-US" sz="1550" dirty="0">
                        <a:latin typeface="Arial"/>
                        <a:ea typeface="Times New Roman"/>
                      </a:endParaRPr>
                    </a:p>
                    <a:p>
                      <a:pPr marL="0" marR="0" algn="ctr">
                        <a:spcBef>
                          <a:spcPts val="0"/>
                        </a:spcBef>
                        <a:spcAft>
                          <a:spcPts val="0"/>
                        </a:spcAft>
                      </a:pPr>
                      <a:r>
                        <a:rPr lang="en-US" sz="1550" b="1" dirty="0">
                          <a:latin typeface="Times New Roman"/>
                          <a:ea typeface="Times New Roman"/>
                        </a:rPr>
                        <a:t>xxx</a:t>
                      </a:r>
                      <a:endParaRPr lang="en-US" sz="1550" dirty="0">
                        <a:latin typeface="Arial"/>
                        <a:ea typeface="Times New Roman"/>
                      </a:endParaRPr>
                    </a:p>
                    <a:p>
                      <a:pPr marL="0" marR="0" algn="ctr">
                        <a:spcBef>
                          <a:spcPts val="0"/>
                        </a:spcBef>
                        <a:spcAft>
                          <a:spcPts val="0"/>
                        </a:spcAft>
                      </a:pPr>
                      <a:r>
                        <a:rPr lang="en-US" sz="1550" b="1" dirty="0">
                          <a:latin typeface="Times New Roman"/>
                          <a:ea typeface="Times New Roman"/>
                        </a:rPr>
                        <a:t>xxx</a:t>
                      </a:r>
                      <a:endParaRPr lang="en-US" sz="1550" dirty="0">
                        <a:latin typeface="Arial"/>
                        <a:ea typeface="Times New Roman"/>
                      </a:endParaRPr>
                    </a:p>
                    <a:p>
                      <a:pPr marL="0" marR="0" algn="ctr">
                        <a:spcBef>
                          <a:spcPts val="0"/>
                        </a:spcBef>
                        <a:spcAft>
                          <a:spcPts val="0"/>
                        </a:spcAft>
                      </a:pPr>
                      <a:r>
                        <a:rPr lang="en-US" sz="1550" b="1" dirty="0">
                          <a:latin typeface="Times New Roman"/>
                          <a:ea typeface="Times New Roman"/>
                        </a:rPr>
                        <a:t>xxx</a:t>
                      </a:r>
                      <a:endParaRPr lang="en-US" sz="1550" dirty="0">
                        <a:latin typeface="Arial"/>
                        <a:ea typeface="Times New Roman"/>
                      </a:endParaRPr>
                    </a:p>
                  </a:txBody>
                  <a:tcPr marL="60067" marR="600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endParaRPr lang="en-US" sz="1550" b="1" dirty="0" smtClean="0">
                        <a:latin typeface="Times New Roman"/>
                        <a:ea typeface="Times New Roman"/>
                      </a:endParaRPr>
                    </a:p>
                    <a:p>
                      <a:pPr marL="0" marR="0" algn="ctr">
                        <a:spcBef>
                          <a:spcPts val="0"/>
                        </a:spcBef>
                        <a:spcAft>
                          <a:spcPts val="0"/>
                        </a:spcAft>
                      </a:pPr>
                      <a:r>
                        <a:rPr lang="en-US" sz="1550" b="1" dirty="0" smtClean="0">
                          <a:latin typeface="Times New Roman"/>
                          <a:ea typeface="Times New Roman"/>
                        </a:rPr>
                        <a:t>xxx</a:t>
                      </a:r>
                      <a:endParaRPr lang="en-US" sz="1550" dirty="0" smtClean="0">
                        <a:latin typeface="Arial"/>
                        <a:ea typeface="Times New Roman"/>
                      </a:endParaRPr>
                    </a:p>
                    <a:p>
                      <a:pPr marL="0" marR="0" algn="ctr">
                        <a:spcBef>
                          <a:spcPts val="0"/>
                        </a:spcBef>
                        <a:spcAft>
                          <a:spcPts val="0"/>
                        </a:spcAft>
                      </a:pPr>
                      <a:r>
                        <a:rPr lang="en-US" sz="1550" b="1" dirty="0" smtClean="0">
                          <a:latin typeface="Times New Roman"/>
                          <a:ea typeface="Times New Roman"/>
                        </a:rPr>
                        <a:t>xxx</a:t>
                      </a:r>
                      <a:endParaRPr lang="en-US" sz="1550" dirty="0" smtClean="0">
                        <a:latin typeface="Arial"/>
                        <a:ea typeface="Times New Roman"/>
                      </a:endParaRPr>
                    </a:p>
                    <a:p>
                      <a:pPr marL="0" marR="0" algn="ctr">
                        <a:spcBef>
                          <a:spcPts val="0"/>
                        </a:spcBef>
                        <a:spcAft>
                          <a:spcPts val="0"/>
                        </a:spcAft>
                      </a:pPr>
                      <a:r>
                        <a:rPr lang="en-US" sz="1550" b="1" dirty="0" smtClean="0">
                          <a:latin typeface="Times New Roman"/>
                          <a:ea typeface="Times New Roman"/>
                        </a:rPr>
                        <a:t>xxx</a:t>
                      </a:r>
                      <a:endParaRPr lang="en-US" sz="1550" dirty="0" smtClean="0">
                        <a:latin typeface="Arial"/>
                        <a:ea typeface="Times New Roman"/>
                      </a:endParaRPr>
                    </a:p>
                    <a:p>
                      <a:pPr marL="0" marR="0" algn="ctr">
                        <a:spcBef>
                          <a:spcPts val="0"/>
                        </a:spcBef>
                        <a:spcAft>
                          <a:spcPts val="0"/>
                        </a:spcAft>
                      </a:pPr>
                      <a:r>
                        <a:rPr lang="en-US" sz="1550" b="1" dirty="0" smtClean="0">
                          <a:latin typeface="Times New Roman"/>
                          <a:ea typeface="Times New Roman"/>
                        </a:rPr>
                        <a:t>xxx</a:t>
                      </a:r>
                      <a:endParaRPr lang="en-US" sz="1550" dirty="0" smtClean="0">
                        <a:latin typeface="Arial"/>
                        <a:ea typeface="Times New Roman"/>
                      </a:endParaRPr>
                    </a:p>
                    <a:p>
                      <a:pPr marL="0" marR="0" algn="ctr">
                        <a:spcBef>
                          <a:spcPts val="0"/>
                        </a:spcBef>
                        <a:spcAft>
                          <a:spcPts val="0"/>
                        </a:spcAft>
                      </a:pPr>
                      <a:r>
                        <a:rPr lang="en-US" sz="1550" b="1" dirty="0" smtClean="0">
                          <a:latin typeface="Times New Roman"/>
                          <a:ea typeface="Times New Roman"/>
                        </a:rPr>
                        <a:t>xxx</a:t>
                      </a:r>
                      <a:endParaRPr lang="en-US" sz="1550" dirty="0" smtClean="0">
                        <a:latin typeface="Arial"/>
                        <a:ea typeface="Times New Roman"/>
                      </a:endParaRPr>
                    </a:p>
                    <a:p>
                      <a:pPr marL="0" marR="0" algn="ctr">
                        <a:spcBef>
                          <a:spcPts val="0"/>
                        </a:spcBef>
                        <a:spcAft>
                          <a:spcPts val="0"/>
                        </a:spcAft>
                      </a:pPr>
                      <a:r>
                        <a:rPr lang="en-US" sz="1550" b="1" dirty="0" smtClean="0">
                          <a:latin typeface="Times New Roman"/>
                          <a:ea typeface="Times New Roman"/>
                        </a:rPr>
                        <a:t>xxx</a:t>
                      </a:r>
                      <a:endParaRPr lang="en-US" sz="1550" dirty="0" smtClean="0">
                        <a:latin typeface="Arial"/>
                        <a:ea typeface="Times New Roman"/>
                      </a:endParaRPr>
                    </a:p>
                    <a:p>
                      <a:pPr marL="0" marR="0" algn="ctr">
                        <a:spcBef>
                          <a:spcPts val="0"/>
                        </a:spcBef>
                        <a:spcAft>
                          <a:spcPts val="0"/>
                        </a:spcAft>
                      </a:pPr>
                      <a:endParaRPr lang="en-US" sz="1550" dirty="0">
                        <a:latin typeface="Arial"/>
                        <a:ea typeface="Times New Roman"/>
                      </a:endParaRPr>
                    </a:p>
                  </a:txBody>
                  <a:tcPr marL="60067" marR="60067"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6" name="Rectangle 2"/>
          <p:cNvSpPr>
            <a:spLocks noChangeArrowheads="1"/>
          </p:cNvSpPr>
          <p:nvPr/>
        </p:nvSpPr>
        <p:spPr bwMode="auto">
          <a:xfrm>
            <a:off x="228600" y="6258580"/>
            <a:ext cx="8686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14325" algn="l"/>
              </a:tabLst>
            </a:pPr>
            <a:r>
              <a:rPr kumimoji="0" lang="en-US" sz="1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Note: In case of Taking Balance as per Pass Book, the entire Add item will be mentioned in Less column and the Less items will be mentioned in Add column.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8</a:t>
            </a:fld>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3993</TotalTime>
  <Words>473</Words>
  <Application>Microsoft Office PowerPoint</Application>
  <PresentationFormat>On-screen Show (4:3)</PresentationFormat>
  <Paragraphs>104</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WELCOME Class: B.Com – Part-1  Subject: Financial Accounting TOPIC: BANK RECONCILIATION STATEMENT</vt:lpstr>
      <vt:lpstr>BANK RECONCILIATION STATEMENT:-</vt:lpstr>
      <vt:lpstr>Slide 3</vt:lpstr>
      <vt:lpstr>Slide 4</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354</cp:revision>
  <dcterms:created xsi:type="dcterms:W3CDTF">2011-08-23T10:02:56Z</dcterms:created>
  <dcterms:modified xsi:type="dcterms:W3CDTF">2020-04-08T06:59:35Z</dcterms:modified>
</cp:coreProperties>
</file>